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06E"/>
    <a:srgbClr val="FFFF66"/>
    <a:srgbClr val="FF9900"/>
    <a:srgbClr val="FF6600"/>
    <a:srgbClr val="FFCC00"/>
    <a:srgbClr val="FF9933"/>
    <a:srgbClr val="F3C2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0C421D-90DA-4F0B-87F7-060CBC6DD045}" v="13" dt="2025-03-17T12:25:18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545" autoAdjust="0"/>
    <p:restoredTop sz="94660"/>
  </p:normalViewPr>
  <p:slideViewPr>
    <p:cSldViewPr snapToGrid="0">
      <p:cViewPr varScale="1">
        <p:scale>
          <a:sx n="81" d="100"/>
          <a:sy n="81" d="100"/>
        </p:scale>
        <p:origin x="497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B0FF-25A5-4793-A6E7-727E957855F0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488B-9D55-45C6-B253-D508BEF3CB1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2024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B0FF-25A5-4793-A6E7-727E957855F0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488B-9D55-45C6-B253-D508BEF3CB1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42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B0FF-25A5-4793-A6E7-727E957855F0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488B-9D55-45C6-B253-D508BEF3CB1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765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B0FF-25A5-4793-A6E7-727E957855F0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488B-9D55-45C6-B253-D508BEF3CB1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7658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B0FF-25A5-4793-A6E7-727E957855F0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488B-9D55-45C6-B253-D508BEF3CB1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0339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B0FF-25A5-4793-A6E7-727E957855F0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488B-9D55-45C6-B253-D508BEF3CB1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432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B0FF-25A5-4793-A6E7-727E957855F0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488B-9D55-45C6-B253-D508BEF3CB1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72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B0FF-25A5-4793-A6E7-727E957855F0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488B-9D55-45C6-B253-D508BEF3CB1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109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B0FF-25A5-4793-A6E7-727E957855F0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488B-9D55-45C6-B253-D508BEF3CB1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185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B0FF-25A5-4793-A6E7-727E957855F0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488B-9D55-45C6-B253-D508BEF3CB1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909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B0FF-25A5-4793-A6E7-727E957855F0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488B-9D55-45C6-B253-D508BEF3CB1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9102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B0FF-25A5-4793-A6E7-727E957855F0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8488B-9D55-45C6-B253-D508BEF3CB1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44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eck 25">
            <a:extLst>
              <a:ext uri="{FF2B5EF4-FFF2-40B4-BE49-F238E27FC236}">
                <a16:creationId xmlns:a16="http://schemas.microsoft.com/office/drawing/2014/main" id="{20AA3742-2D57-4917-9E4E-3E160E1BCC76}"/>
              </a:ext>
            </a:extLst>
          </p:cNvPr>
          <p:cNvSpPr/>
          <p:nvPr/>
        </p:nvSpPr>
        <p:spPr>
          <a:xfrm>
            <a:off x="25393" y="4041496"/>
            <a:ext cx="2683088" cy="7318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Klassenleitung und Beratung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90162A7F-CBE9-41F4-A35E-E15AB46377D5}"/>
              </a:ext>
            </a:extLst>
          </p:cNvPr>
          <p:cNvSpPr/>
          <p:nvPr/>
        </p:nvSpPr>
        <p:spPr>
          <a:xfrm>
            <a:off x="28351" y="-143889"/>
            <a:ext cx="9418320" cy="390427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Entscheidungs- und Steuergremien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3515DDA-B8F4-446B-89B6-B0AEE664ADB8}"/>
              </a:ext>
            </a:extLst>
          </p:cNvPr>
          <p:cNvSpPr/>
          <p:nvPr/>
        </p:nvSpPr>
        <p:spPr>
          <a:xfrm>
            <a:off x="2524462" y="424679"/>
            <a:ext cx="4651037" cy="905816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    Schulleitungsteam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r>
              <a:rPr lang="de-DE" sz="788" b="1" dirty="0">
                <a:solidFill>
                  <a:schemeClr val="tx1"/>
                </a:solidFill>
              </a:rPr>
              <a:t>Erweiterte Schulleitung: </a:t>
            </a:r>
            <a:r>
              <a:rPr lang="de-DE" sz="788" dirty="0">
                <a:solidFill>
                  <a:schemeClr val="tx1"/>
                </a:solidFill>
              </a:rPr>
              <a:t>Herr Hardes , Frau Makus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A3989CB-35B4-436F-BF74-8FF77E93719A}"/>
              </a:ext>
            </a:extLst>
          </p:cNvPr>
          <p:cNvSpPr/>
          <p:nvPr/>
        </p:nvSpPr>
        <p:spPr>
          <a:xfrm>
            <a:off x="4268425" y="467095"/>
            <a:ext cx="1309955" cy="269453"/>
          </a:xfrm>
          <a:prstGeom prst="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Schulleitung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Daniel Kroll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7F1E901-D179-44DC-86C6-D04B0105EE9D}"/>
              </a:ext>
            </a:extLst>
          </p:cNvPr>
          <p:cNvSpPr/>
          <p:nvPr/>
        </p:nvSpPr>
        <p:spPr>
          <a:xfrm>
            <a:off x="2842201" y="671899"/>
            <a:ext cx="1309955" cy="269453"/>
          </a:xfrm>
          <a:prstGeom prst="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Erster Konrektor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Dr. Stefan Masberg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8814D41-C1F4-4D63-8B94-8CE8E9FB3D83}"/>
              </a:ext>
            </a:extLst>
          </p:cNvPr>
          <p:cNvSpPr/>
          <p:nvPr/>
        </p:nvSpPr>
        <p:spPr>
          <a:xfrm>
            <a:off x="5727526" y="660365"/>
            <a:ext cx="1309955" cy="269453"/>
          </a:xfrm>
          <a:prstGeom prst="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Zweiter Konrektor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Dipl.-Soz.Wiss. Engin</a:t>
            </a: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4ECF0DEB-2EB2-4EA8-9C02-1AC4CC27845B}"/>
              </a:ext>
            </a:extLst>
          </p:cNvPr>
          <p:cNvGrpSpPr/>
          <p:nvPr/>
        </p:nvGrpSpPr>
        <p:grpSpPr>
          <a:xfrm>
            <a:off x="4923403" y="1367253"/>
            <a:ext cx="4497120" cy="1898439"/>
            <a:chOff x="3893487" y="1341076"/>
            <a:chExt cx="4405023" cy="1723059"/>
          </a:xfrm>
          <a:solidFill>
            <a:srgbClr val="FFCC00"/>
          </a:solidFill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17D0AAF9-3B54-4096-B44E-314AC2F84707}"/>
                </a:ext>
              </a:extLst>
            </p:cNvPr>
            <p:cNvSpPr/>
            <p:nvPr/>
          </p:nvSpPr>
          <p:spPr>
            <a:xfrm>
              <a:off x="3893487" y="1341076"/>
              <a:ext cx="4405023" cy="172305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de-DE" sz="1100" b="1" dirty="0">
                  <a:solidFill>
                    <a:schemeClr val="tx1"/>
                  </a:solidFill>
                </a:rPr>
                <a:t>Schulkonferenz: </a:t>
              </a:r>
              <a:r>
                <a:rPr lang="de-DE" sz="788" dirty="0">
                  <a:solidFill>
                    <a:schemeClr val="tx1"/>
                  </a:solidFill>
                </a:rPr>
                <a:t>Herr Kroll</a:t>
              </a: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8B9A2A2D-09BA-4766-859D-E6378F8562B3}"/>
                </a:ext>
              </a:extLst>
            </p:cNvPr>
            <p:cNvSpPr/>
            <p:nvPr/>
          </p:nvSpPr>
          <p:spPr>
            <a:xfrm>
              <a:off x="4017366" y="1647935"/>
              <a:ext cx="1305340" cy="1198976"/>
            </a:xfrm>
            <a:prstGeom prst="rect">
              <a:avLst/>
            </a:prstGeom>
            <a:solidFill>
              <a:srgbClr val="FF99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de-DE" sz="788" b="1" dirty="0">
                  <a:solidFill>
                    <a:schemeClr val="tx1"/>
                  </a:solidFill>
                </a:rPr>
                <a:t>Vertretung der Lehrerkonferenz</a:t>
              </a:r>
            </a:p>
            <a:p>
              <a:pPr algn="ctr"/>
              <a:endParaRPr lang="de-DE" sz="788" dirty="0">
                <a:solidFill>
                  <a:schemeClr val="tx1"/>
                </a:solidFill>
              </a:endParaRPr>
            </a:p>
            <a:p>
              <a:pPr algn="ctr"/>
              <a:r>
                <a:rPr lang="de-DE" sz="788" dirty="0">
                  <a:solidFill>
                    <a:schemeClr val="tx1"/>
                  </a:solidFill>
                </a:rPr>
                <a:t>Frau Azer</a:t>
              </a:r>
            </a:p>
            <a:p>
              <a:pPr algn="ctr"/>
              <a:r>
                <a:rPr lang="de-DE" sz="788" dirty="0">
                  <a:solidFill>
                    <a:schemeClr val="tx1"/>
                  </a:solidFill>
                </a:rPr>
                <a:t>Herr Lam</a:t>
              </a:r>
            </a:p>
            <a:p>
              <a:pPr algn="ctr"/>
              <a:r>
                <a:rPr lang="de-DE" sz="788" dirty="0">
                  <a:solidFill>
                    <a:schemeClr val="tx1"/>
                  </a:solidFill>
                </a:rPr>
                <a:t>Frau Perschewski</a:t>
              </a:r>
            </a:p>
            <a:p>
              <a:pPr algn="ctr"/>
              <a:r>
                <a:rPr lang="de-DE" sz="788" dirty="0">
                  <a:solidFill>
                    <a:schemeClr val="tx1"/>
                  </a:solidFill>
                </a:rPr>
                <a:t>Frau Rensing</a:t>
              </a:r>
            </a:p>
            <a:p>
              <a:pPr algn="ctr"/>
              <a:r>
                <a:rPr lang="de-DE" sz="788" dirty="0">
                  <a:solidFill>
                    <a:schemeClr val="tx1"/>
                  </a:solidFill>
                </a:rPr>
                <a:t>Frau Schlautmann</a:t>
              </a:r>
            </a:p>
            <a:p>
              <a:pPr algn="ctr"/>
              <a:r>
                <a:rPr lang="de-DE" sz="788" dirty="0">
                  <a:solidFill>
                    <a:schemeClr val="tx1"/>
                  </a:solidFill>
                </a:rPr>
                <a:t>Herr Schröder</a:t>
              </a:r>
            </a:p>
            <a:p>
              <a:pPr algn="ctr"/>
              <a:endParaRPr lang="de-DE" sz="788" dirty="0">
                <a:solidFill>
                  <a:schemeClr val="tx1"/>
                </a:solidFill>
              </a:endParaRP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9A1AEC4A-773A-453B-9831-EDD92F159024}"/>
                </a:ext>
              </a:extLst>
            </p:cNvPr>
            <p:cNvSpPr/>
            <p:nvPr/>
          </p:nvSpPr>
          <p:spPr>
            <a:xfrm>
              <a:off x="5438691" y="1641953"/>
              <a:ext cx="1305340" cy="1198977"/>
            </a:xfrm>
            <a:prstGeom prst="rect">
              <a:avLst/>
            </a:prstGeom>
            <a:solidFill>
              <a:srgbClr val="FF99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de-DE" sz="788" b="1" dirty="0">
                  <a:solidFill>
                    <a:schemeClr val="tx1"/>
                  </a:solidFill>
                </a:rPr>
                <a:t>Vertretung der Schulpflegschaft</a:t>
              </a:r>
            </a:p>
            <a:p>
              <a:endParaRPr lang="de-DE" sz="788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pPr algn="ctr"/>
              <a:r>
                <a:rPr lang="de-DE" sz="788" dirty="0">
                  <a:solidFill>
                    <a:schemeClr val="tx1"/>
                  </a:solidFill>
                </a:rPr>
                <a:t>Frau Czerniejewski</a:t>
              </a:r>
            </a:p>
            <a:p>
              <a:pPr algn="ctr"/>
              <a:r>
                <a:rPr lang="de-DE" sz="788" dirty="0">
                  <a:solidFill>
                    <a:schemeClr val="tx1"/>
                  </a:solidFill>
                </a:rPr>
                <a:t>Frau Geibel</a:t>
              </a:r>
            </a:p>
            <a:p>
              <a:pPr algn="ctr"/>
              <a:r>
                <a:rPr lang="de-DE" sz="788" dirty="0">
                  <a:solidFill>
                    <a:schemeClr val="tx1"/>
                  </a:solidFill>
                </a:rPr>
                <a:t>Frau Lösch</a:t>
              </a:r>
            </a:p>
            <a:p>
              <a:pPr algn="ctr"/>
              <a:r>
                <a:rPr lang="de-DE" sz="788" dirty="0">
                  <a:solidFill>
                    <a:schemeClr val="tx1"/>
                  </a:solidFill>
                </a:rPr>
                <a:t>Herr Niedrich</a:t>
              </a:r>
            </a:p>
            <a:p>
              <a:pPr algn="ctr"/>
              <a:r>
                <a:rPr lang="de-DE" sz="788" dirty="0">
                  <a:solidFill>
                    <a:schemeClr val="tx1"/>
                  </a:solidFill>
                </a:rPr>
                <a:t>Herr Rennthaler</a:t>
              </a:r>
            </a:p>
            <a:p>
              <a:pPr algn="ctr"/>
              <a:r>
                <a:rPr lang="de-DE" sz="788" dirty="0">
                  <a:solidFill>
                    <a:schemeClr val="tx1"/>
                  </a:solidFill>
                </a:rPr>
                <a:t>Frau Werding</a:t>
              </a:r>
            </a:p>
            <a:p>
              <a:endParaRPr lang="de-DE" sz="788" dirty="0">
                <a:solidFill>
                  <a:schemeClr val="tx1"/>
                </a:solidFill>
                <a:highlight>
                  <a:srgbClr val="00FFFF"/>
                </a:highlight>
              </a:endParaRPr>
            </a:p>
            <a:p>
              <a:endParaRPr lang="de-DE" sz="788" dirty="0">
                <a:solidFill>
                  <a:schemeClr val="tx1"/>
                </a:solidFill>
                <a:highlight>
                  <a:srgbClr val="00FFFF"/>
                </a:highlight>
              </a:endParaRPr>
            </a:p>
            <a:p>
              <a:endParaRPr lang="de-DE" sz="788" dirty="0">
                <a:solidFill>
                  <a:schemeClr val="tx1"/>
                </a:solidFill>
                <a:highlight>
                  <a:srgbClr val="00FFFF"/>
                </a:highlight>
              </a:endParaRPr>
            </a:p>
            <a:p>
              <a:pPr algn="ctr"/>
              <a:endParaRPr lang="de-DE" sz="788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DC08AE91-68C1-474F-88B0-0C551A9F778A}"/>
                </a:ext>
              </a:extLst>
            </p:cNvPr>
            <p:cNvSpPr/>
            <p:nvPr/>
          </p:nvSpPr>
          <p:spPr>
            <a:xfrm>
              <a:off x="6868601" y="1634820"/>
              <a:ext cx="1305340" cy="1198978"/>
            </a:xfrm>
            <a:prstGeom prst="rect">
              <a:avLst/>
            </a:prstGeom>
            <a:solidFill>
              <a:srgbClr val="FF99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de-DE" sz="788" b="1" dirty="0">
                  <a:solidFill>
                    <a:schemeClr val="tx1"/>
                  </a:solidFill>
                </a:rPr>
                <a:t>Vertretung der</a:t>
              </a:r>
            </a:p>
            <a:p>
              <a:pPr algn="ctr"/>
              <a:r>
                <a:rPr lang="de-DE" sz="788" b="1" dirty="0">
                  <a:solidFill>
                    <a:schemeClr val="tx1"/>
                  </a:solidFill>
                </a:rPr>
                <a:t>Schülerschaft</a:t>
              </a:r>
            </a:p>
            <a:p>
              <a:pPr algn="ctr"/>
              <a:endParaRPr lang="de-DE" sz="788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pPr algn="ctr"/>
              <a:r>
                <a:rPr lang="de-DE" sz="750" dirty="0">
                  <a:solidFill>
                    <a:schemeClr val="tx1"/>
                  </a:solidFill>
                </a:rPr>
                <a:t>Fatima Lahsaini (10d)</a:t>
              </a:r>
            </a:p>
            <a:p>
              <a:pPr algn="ctr"/>
              <a:r>
                <a:rPr lang="de-DE" sz="800" dirty="0">
                  <a:solidFill>
                    <a:schemeClr val="tx1"/>
                  </a:solidFill>
                </a:rPr>
                <a:t>Eileen Engels (10b)</a:t>
              </a:r>
            </a:p>
            <a:p>
              <a:pPr algn="ctr"/>
              <a:r>
                <a:rPr lang="de-DE" sz="800" dirty="0">
                  <a:solidFill>
                    <a:schemeClr val="tx1"/>
                  </a:solidFill>
                </a:rPr>
                <a:t>Aliha O´Neill (10b)</a:t>
              </a:r>
            </a:p>
            <a:p>
              <a:pPr algn="ctr"/>
              <a:r>
                <a:rPr lang="de-DE" sz="800" dirty="0">
                  <a:solidFill>
                    <a:schemeClr val="tx1"/>
                  </a:solidFill>
                </a:rPr>
                <a:t>Muhammed Kaygisez (9d)</a:t>
              </a:r>
            </a:p>
            <a:p>
              <a:pPr algn="ctr"/>
              <a:r>
                <a:rPr lang="de-DE" sz="900" dirty="0">
                  <a:solidFill>
                    <a:schemeClr val="tx1"/>
                  </a:solidFill>
                </a:rPr>
                <a:t>Mohammad Husin (9c)</a:t>
              </a:r>
            </a:p>
            <a:p>
              <a:pPr algn="ctr"/>
              <a:r>
                <a:rPr lang="de-DE" sz="800" dirty="0">
                  <a:solidFill>
                    <a:schemeClr val="tx1"/>
                  </a:solidFill>
                </a:rPr>
                <a:t>Gülsah Turpcu (8a)</a:t>
              </a:r>
            </a:p>
            <a:p>
              <a:pPr algn="ctr"/>
              <a:endParaRPr lang="de-DE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Rechteck 11">
            <a:extLst>
              <a:ext uri="{FF2B5EF4-FFF2-40B4-BE49-F238E27FC236}">
                <a16:creationId xmlns:a16="http://schemas.microsoft.com/office/drawing/2014/main" id="{70017094-982A-4E56-AE85-A1328CC386C2}"/>
              </a:ext>
            </a:extLst>
          </p:cNvPr>
          <p:cNvSpPr/>
          <p:nvPr/>
        </p:nvSpPr>
        <p:spPr>
          <a:xfrm>
            <a:off x="145192" y="1367777"/>
            <a:ext cx="4651037" cy="1898439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pPr algn="ctr"/>
            <a:r>
              <a:rPr lang="de-DE" sz="1100" b="1" dirty="0">
                <a:solidFill>
                  <a:schemeClr val="tx1"/>
                </a:solidFill>
              </a:rPr>
              <a:t>Fachkonferenzen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5AE0B310-2986-4D78-A1CC-F823D36A2105}"/>
              </a:ext>
            </a:extLst>
          </p:cNvPr>
          <p:cNvSpPr/>
          <p:nvPr/>
        </p:nvSpPr>
        <p:spPr>
          <a:xfrm>
            <a:off x="6367729" y="3364298"/>
            <a:ext cx="3032461" cy="269453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Schulpflegschaftsvorsitz: </a:t>
            </a:r>
            <a:r>
              <a:rPr lang="de-DE" sz="788" dirty="0">
                <a:solidFill>
                  <a:schemeClr val="tx1"/>
                </a:solidFill>
              </a:rPr>
              <a:t>Herr Bagli, Herr Akerne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729F9C6D-79C4-4347-BC84-F27D6E643E80}"/>
              </a:ext>
            </a:extLst>
          </p:cNvPr>
          <p:cNvSpPr/>
          <p:nvPr/>
        </p:nvSpPr>
        <p:spPr>
          <a:xfrm>
            <a:off x="3281496" y="3364299"/>
            <a:ext cx="3029465" cy="269453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Schülervertretung: </a:t>
            </a:r>
            <a:r>
              <a:rPr lang="de-DE" sz="800" dirty="0">
                <a:solidFill>
                  <a:schemeClr val="tx1"/>
                </a:solidFill>
              </a:rPr>
              <a:t>Fatima Lahsaini (10d), Muhammed Kaygisiz (9d)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E6A512D6-C13C-497C-B9EE-6C998803657D}"/>
              </a:ext>
            </a:extLst>
          </p:cNvPr>
          <p:cNvSpPr/>
          <p:nvPr/>
        </p:nvSpPr>
        <p:spPr>
          <a:xfrm>
            <a:off x="154529" y="3360349"/>
            <a:ext cx="3075639" cy="269453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Lehrerkonferenz: </a:t>
            </a:r>
            <a:r>
              <a:rPr lang="de-DE" sz="788" dirty="0">
                <a:solidFill>
                  <a:schemeClr val="tx1"/>
                </a:solidFill>
              </a:rPr>
              <a:t>Vorsitz Herr Kroll; Stv. Herr Dr. Masberg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C3A067B4-B036-4962-BA0C-05BF0485D6AF}"/>
              </a:ext>
            </a:extLst>
          </p:cNvPr>
          <p:cNvSpPr/>
          <p:nvPr/>
        </p:nvSpPr>
        <p:spPr>
          <a:xfrm>
            <a:off x="152087" y="6145933"/>
            <a:ext cx="2490754" cy="366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Klassenleitungen</a:t>
            </a:r>
          </a:p>
          <a:p>
            <a:pPr algn="ctr"/>
            <a:endParaRPr lang="de-DE" sz="500" dirty="0">
              <a:solidFill>
                <a:schemeClr val="tx1"/>
              </a:solidFill>
            </a:endParaRPr>
          </a:p>
          <a:p>
            <a:pPr algn="ctr"/>
            <a:r>
              <a:rPr lang="de-DE" sz="788" b="1" dirty="0">
                <a:solidFill>
                  <a:schemeClr val="tx1"/>
                </a:solidFill>
              </a:rPr>
              <a:t>5a: </a:t>
            </a:r>
            <a:r>
              <a:rPr lang="de-DE" sz="788" dirty="0">
                <a:solidFill>
                  <a:schemeClr val="tx1"/>
                </a:solidFill>
              </a:rPr>
              <a:t>Frau Yilmaz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5b: Frau Kerdige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5c: Frau Ketteler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5d: Frau Erbagci</a:t>
            </a:r>
          </a:p>
          <a:p>
            <a:pPr algn="ctr"/>
            <a:endParaRPr lang="de-DE" sz="500" dirty="0">
              <a:solidFill>
                <a:schemeClr val="tx1"/>
              </a:solidFill>
            </a:endParaRP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6a: Herr Kopatz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6b: Frau Blum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6c: Frau Makus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6d Frau Daniel</a:t>
            </a:r>
          </a:p>
          <a:p>
            <a:pPr algn="ctr"/>
            <a:endParaRPr lang="de-DE" sz="500" dirty="0">
              <a:solidFill>
                <a:schemeClr val="tx1"/>
              </a:solidFill>
            </a:endParaRP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7a: </a:t>
            </a:r>
            <a:r>
              <a:rPr lang="de-DE" sz="500" dirty="0">
                <a:solidFill>
                  <a:schemeClr val="tx1"/>
                </a:solidFill>
              </a:rPr>
              <a:t>Herr</a:t>
            </a:r>
            <a:r>
              <a:rPr lang="de-DE" sz="788" dirty="0">
                <a:solidFill>
                  <a:schemeClr val="tx1"/>
                </a:solidFill>
              </a:rPr>
              <a:t> Stiens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7b: Frau Müller-Spies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7c: Herr Simon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7d: Frau Azer</a:t>
            </a:r>
          </a:p>
          <a:p>
            <a:pPr algn="ctr"/>
            <a:endParaRPr lang="de-DE" sz="500" b="1" dirty="0">
              <a:solidFill>
                <a:schemeClr val="tx1"/>
              </a:solidFill>
            </a:endParaRP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8a: Frau Kuhlmann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8b: Herr Hardes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8c: Frau Marks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8d: Frau Kroll</a:t>
            </a:r>
          </a:p>
          <a:p>
            <a:pPr algn="ctr"/>
            <a:endParaRPr lang="de-DE" sz="500" dirty="0">
              <a:solidFill>
                <a:schemeClr val="tx1"/>
              </a:solidFill>
            </a:endParaRP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9a: Herr Taskin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9b: Frau Schubert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9c: Frau Rensing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9d: Herr Lam</a:t>
            </a:r>
          </a:p>
          <a:p>
            <a:pPr algn="ctr"/>
            <a:endParaRPr lang="de-DE" sz="500" dirty="0">
              <a:solidFill>
                <a:schemeClr val="tx1"/>
              </a:solidFill>
            </a:endParaRP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10a: keine 10a in 24/25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10b: Frau Engin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10c: Frau Perschewski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10d: Frau Blum/Frau Volmer</a:t>
            </a:r>
          </a:p>
          <a:p>
            <a:pPr algn="ctr"/>
            <a:endParaRPr lang="de-DE" sz="788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23" name="Rechteck: abgerundete Ecken 22">
            <a:extLst>
              <a:ext uri="{FF2B5EF4-FFF2-40B4-BE49-F238E27FC236}">
                <a16:creationId xmlns:a16="http://schemas.microsoft.com/office/drawing/2014/main" id="{74F8A716-46B7-45A7-B757-3E1FBFEC2E99}"/>
              </a:ext>
            </a:extLst>
          </p:cNvPr>
          <p:cNvSpPr/>
          <p:nvPr/>
        </p:nvSpPr>
        <p:spPr>
          <a:xfrm>
            <a:off x="2763207" y="4132962"/>
            <a:ext cx="3989158" cy="219622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dirty="0">
                <a:solidFill>
                  <a:schemeClr val="tx1"/>
                </a:solidFill>
              </a:rPr>
              <a:t>„WER MACHT WAS?“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sz="1200" dirty="0">
              <a:solidFill>
                <a:schemeClr val="tx1"/>
              </a:solidFill>
            </a:endParaRP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Aufgabenbereiche und Ansprechpartner 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Werner-von-Siemens-Realschule Gladbeck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www.wvs-gladbeck.de</a:t>
            </a:r>
          </a:p>
          <a:p>
            <a:endParaRPr lang="de-DE" sz="1200" dirty="0">
              <a:solidFill>
                <a:schemeClr val="tx1"/>
              </a:solidFill>
            </a:endParaRPr>
          </a:p>
          <a:p>
            <a:r>
              <a:rPr lang="de-DE" sz="1200" dirty="0">
                <a:solidFill>
                  <a:schemeClr val="tx1"/>
                </a:solidFill>
              </a:rPr>
              <a:t>Schuljahr 2024/25			Stand: 02/2025</a:t>
            </a:r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B2A73CC2-2CA6-4BF9-B60F-007ACE8397A7}"/>
              </a:ext>
            </a:extLst>
          </p:cNvPr>
          <p:cNvPicPr/>
          <p:nvPr/>
        </p:nvPicPr>
        <p:blipFill rotWithShape="1">
          <a:blip r:embed="rId2"/>
          <a:srcRect l="-100000" b="-100000"/>
          <a:stretch/>
        </p:blipFill>
        <p:spPr>
          <a:xfrm>
            <a:off x="-778047" y="4600536"/>
            <a:ext cx="7353300" cy="767715"/>
          </a:xfrm>
          <a:prstGeom prst="rect">
            <a:avLst/>
          </a:prstGeom>
        </p:spPr>
      </p:pic>
      <p:sp>
        <p:nvSpPr>
          <p:cNvPr id="27" name="Rechteck 26">
            <a:extLst>
              <a:ext uri="{FF2B5EF4-FFF2-40B4-BE49-F238E27FC236}">
                <a16:creationId xmlns:a16="http://schemas.microsoft.com/office/drawing/2014/main" id="{458805F0-327D-4890-84FF-9C70633C20C9}"/>
              </a:ext>
            </a:extLst>
          </p:cNvPr>
          <p:cNvSpPr/>
          <p:nvPr/>
        </p:nvSpPr>
        <p:spPr>
          <a:xfrm>
            <a:off x="158494" y="4827586"/>
            <a:ext cx="2493820" cy="4366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Beratungslehrerinnen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Gündogan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Perschewski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7CFE3545-28A8-4C08-B08A-92364958B3B1}"/>
              </a:ext>
            </a:extLst>
          </p:cNvPr>
          <p:cNvSpPr/>
          <p:nvPr/>
        </p:nvSpPr>
        <p:spPr>
          <a:xfrm>
            <a:off x="145192" y="9870364"/>
            <a:ext cx="2490755" cy="6157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Teilkonferenz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Engin, Frau Gündogan, Frau Kuhlmann, Herr Kroll, Frau Lösch, Eileen Engels (10b) und die jeweilige Klassenleitung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3CFB23F8-583C-462E-8A42-C3B98CE035E2}"/>
              </a:ext>
            </a:extLst>
          </p:cNvPr>
          <p:cNvSpPr/>
          <p:nvPr/>
        </p:nvSpPr>
        <p:spPr>
          <a:xfrm>
            <a:off x="152087" y="5665135"/>
            <a:ext cx="2493820" cy="4132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SV-Verbindungslehrer 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Lam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Meurer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709B6AB2-5AC6-4167-BB14-9EB7099F7E3C}"/>
              </a:ext>
            </a:extLst>
          </p:cNvPr>
          <p:cNvSpPr/>
          <p:nvPr/>
        </p:nvSpPr>
        <p:spPr>
          <a:xfrm>
            <a:off x="2796926" y="6412159"/>
            <a:ext cx="1903459" cy="45005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Personelle Aufgaben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E97C49EA-2E93-4ED4-9172-6DDBFF1A81B9}"/>
              </a:ext>
            </a:extLst>
          </p:cNvPr>
          <p:cNvSpPr/>
          <p:nvPr/>
        </p:nvSpPr>
        <p:spPr>
          <a:xfrm>
            <a:off x="4807356" y="6417919"/>
            <a:ext cx="1935269" cy="449480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Koordinationsaufgaben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FE06B921-64D8-401D-8578-5BA075B49E81}"/>
              </a:ext>
            </a:extLst>
          </p:cNvPr>
          <p:cNvSpPr/>
          <p:nvPr/>
        </p:nvSpPr>
        <p:spPr>
          <a:xfrm>
            <a:off x="6827974" y="4098347"/>
            <a:ext cx="2656241" cy="74118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Medien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D304E22-6C07-48C6-A948-42BE2A79430B}"/>
              </a:ext>
            </a:extLst>
          </p:cNvPr>
          <p:cNvSpPr/>
          <p:nvPr/>
        </p:nvSpPr>
        <p:spPr>
          <a:xfrm>
            <a:off x="2793830" y="10966094"/>
            <a:ext cx="3947388" cy="408997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Förderverein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Vors.: Frau Kaleschke, Stv.: Herr Kroll, KW.: Frau Merckel, SF.: Frau Engin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859871A-9892-44C7-9587-0E1F52E70FF1}"/>
              </a:ext>
            </a:extLst>
          </p:cNvPr>
          <p:cNvSpPr/>
          <p:nvPr/>
        </p:nvSpPr>
        <p:spPr>
          <a:xfrm>
            <a:off x="171587" y="11598515"/>
            <a:ext cx="6651185" cy="1022868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Nichtpädagogisches Personal</a:t>
            </a:r>
          </a:p>
          <a:p>
            <a:pPr algn="ctr"/>
            <a:r>
              <a:rPr lang="de-DE" dirty="0"/>
              <a:t> 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5B70184E-6A04-416B-B1F3-80B3E86497BC}"/>
              </a:ext>
            </a:extLst>
          </p:cNvPr>
          <p:cNvSpPr/>
          <p:nvPr/>
        </p:nvSpPr>
        <p:spPr>
          <a:xfrm>
            <a:off x="329329" y="11926262"/>
            <a:ext cx="3032461" cy="26945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Sekretariat: </a:t>
            </a:r>
            <a:r>
              <a:rPr lang="de-DE" sz="788" dirty="0">
                <a:solidFill>
                  <a:schemeClr val="tx1"/>
                </a:solidFill>
              </a:rPr>
              <a:t>Frau Dyba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B4BE95D2-7EF6-4809-BE27-2EAEFB11260C}"/>
              </a:ext>
            </a:extLst>
          </p:cNvPr>
          <p:cNvSpPr/>
          <p:nvPr/>
        </p:nvSpPr>
        <p:spPr>
          <a:xfrm>
            <a:off x="329329" y="12263279"/>
            <a:ext cx="3032461" cy="26945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Hausmeister: </a:t>
            </a:r>
            <a:r>
              <a:rPr lang="de-DE" sz="788" dirty="0">
                <a:solidFill>
                  <a:schemeClr val="tx1"/>
                </a:solidFill>
              </a:rPr>
              <a:t>Herr Droeger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5B3B1ABB-9F39-406F-8429-8D7ADF9C9801}"/>
              </a:ext>
            </a:extLst>
          </p:cNvPr>
          <p:cNvSpPr/>
          <p:nvPr/>
        </p:nvSpPr>
        <p:spPr>
          <a:xfrm>
            <a:off x="3576049" y="12245275"/>
            <a:ext cx="3032461" cy="26945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Berufseinstiegsbegleiterin: </a:t>
            </a:r>
            <a:r>
              <a:rPr lang="de-DE" sz="788" dirty="0">
                <a:solidFill>
                  <a:schemeClr val="tx1"/>
                </a:solidFill>
              </a:rPr>
              <a:t>Frau Schulz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C7C16A93-CBE2-4578-A897-BC1632FB9B2A}"/>
              </a:ext>
            </a:extLst>
          </p:cNvPr>
          <p:cNvSpPr/>
          <p:nvPr/>
        </p:nvSpPr>
        <p:spPr>
          <a:xfrm>
            <a:off x="6914667" y="4380548"/>
            <a:ext cx="2438498" cy="9006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EDV-Administration 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Päd. Digitalbeauftragter: Herr Meyke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First Level Support: Frau Scherreiks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IServ-Beauftragte: Frau Scherreiks, Herr Stiens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SchiLD: Herr Dr. Masberg, Herr Stiens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Threema: Herr Stiens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Techn. Geräte: Herr Kopatz, Herr Lam, Frau Scherreiks</a:t>
            </a:r>
          </a:p>
          <a:p>
            <a:pPr algn="ctr"/>
            <a:endParaRPr lang="de-DE" sz="788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CEB8090-00D8-4360-8C5B-F7E3C078A6EC}"/>
              </a:ext>
            </a:extLst>
          </p:cNvPr>
          <p:cNvSpPr/>
          <p:nvPr/>
        </p:nvSpPr>
        <p:spPr>
          <a:xfrm>
            <a:off x="6921808" y="7410416"/>
            <a:ext cx="2442301" cy="2977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Gefahrstoffbeauftragte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Arslan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E842D035-9356-4454-81FB-1F24A8B060FB}"/>
              </a:ext>
            </a:extLst>
          </p:cNvPr>
          <p:cNvSpPr/>
          <p:nvPr/>
        </p:nvSpPr>
        <p:spPr>
          <a:xfrm>
            <a:off x="6929285" y="7753530"/>
            <a:ext cx="2434824" cy="2977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Sicherheitsbeauftragte 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Titze-Düchting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D90F3A-66C7-4AAF-B778-85975B59F48C}"/>
              </a:ext>
            </a:extLst>
          </p:cNvPr>
          <p:cNvSpPr/>
          <p:nvPr/>
        </p:nvSpPr>
        <p:spPr>
          <a:xfrm>
            <a:off x="6920432" y="5333494"/>
            <a:ext cx="2442301" cy="41986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Schulbücher 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Titze-Düchting (JG 5/6), Herr Simon (JG 7/8), Herr Kopatz (JG 9/10 und digitale Lizenzen)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350DB674-D5A0-440B-99B7-24F8D4BC9447}"/>
              </a:ext>
            </a:extLst>
          </p:cNvPr>
          <p:cNvSpPr/>
          <p:nvPr/>
        </p:nvSpPr>
        <p:spPr>
          <a:xfrm>
            <a:off x="6917678" y="6487718"/>
            <a:ext cx="2445055" cy="29428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Homepage 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Titze-Düchting 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CEF8716E-9999-4A87-AABA-73010E550C4B}"/>
              </a:ext>
            </a:extLst>
          </p:cNvPr>
          <p:cNvSpPr/>
          <p:nvPr/>
        </p:nvSpPr>
        <p:spPr>
          <a:xfrm>
            <a:off x="6912474" y="6831872"/>
            <a:ext cx="2445055" cy="2977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Schulbücherei 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Rensing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10316765-CE69-41F1-B12F-A78A1713AFFD}"/>
              </a:ext>
            </a:extLst>
          </p:cNvPr>
          <p:cNvSpPr/>
          <p:nvPr/>
        </p:nvSpPr>
        <p:spPr>
          <a:xfrm>
            <a:off x="2920812" y="10550493"/>
            <a:ext cx="1729328" cy="2977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Individuelle Förderung 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Kuhlmann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5D7CB399-95A4-45D9-9B9D-EDB1DC91F623}"/>
              </a:ext>
            </a:extLst>
          </p:cNvPr>
          <p:cNvSpPr/>
          <p:nvPr/>
        </p:nvSpPr>
        <p:spPr>
          <a:xfrm>
            <a:off x="6919054" y="5800619"/>
            <a:ext cx="2445055" cy="2977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Social Media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Kroll, Herr Lam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8DE81FB3-D3C1-43E1-A200-ADF1AF4C6FC2}"/>
              </a:ext>
            </a:extLst>
          </p:cNvPr>
          <p:cNvSpPr/>
          <p:nvPr/>
        </p:nvSpPr>
        <p:spPr>
          <a:xfrm>
            <a:off x="154529" y="5315839"/>
            <a:ext cx="2493820" cy="2977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Streitschlichtung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Perschewski, Frau Theelke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3AB2A63D-F38F-4023-B6F6-A5A6E170358B}"/>
              </a:ext>
            </a:extLst>
          </p:cNvPr>
          <p:cNvSpPr/>
          <p:nvPr/>
        </p:nvSpPr>
        <p:spPr>
          <a:xfrm>
            <a:off x="2904592" y="6766878"/>
            <a:ext cx="1729328" cy="7996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Lehrkräfterat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Blum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Gündogan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Kuhlmann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Meurer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Perschewski</a:t>
            </a:r>
          </a:p>
          <a:p>
            <a:pPr algn="ctr"/>
            <a:endParaRPr lang="de-DE" sz="788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A358CC70-DE30-4471-A699-1EA3DF0862CC}"/>
              </a:ext>
            </a:extLst>
          </p:cNvPr>
          <p:cNvSpPr/>
          <p:nvPr/>
        </p:nvSpPr>
        <p:spPr>
          <a:xfrm>
            <a:off x="2907434" y="7605406"/>
            <a:ext cx="1729328" cy="66677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Eilausschuss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Kroll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Titze-Düchting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ter Haar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Mohamed Lahssaini (10d)</a:t>
            </a:r>
          </a:p>
          <a:p>
            <a:pPr algn="ctr"/>
            <a:endParaRPr lang="de-DE" sz="788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3C937057-07F0-43E7-A2ED-2655539DA7FF}"/>
              </a:ext>
            </a:extLst>
          </p:cNvPr>
          <p:cNvSpPr/>
          <p:nvPr/>
        </p:nvSpPr>
        <p:spPr>
          <a:xfrm>
            <a:off x="2914422" y="8681894"/>
            <a:ext cx="1729328" cy="6682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Einstellungskommission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Kroll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Wilkesmann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Engin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Wunderlich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08600DCB-187F-41B6-A272-5189452721B5}"/>
              </a:ext>
            </a:extLst>
          </p:cNvPr>
          <p:cNvSpPr/>
          <p:nvPr/>
        </p:nvSpPr>
        <p:spPr>
          <a:xfrm>
            <a:off x="2914422" y="9388756"/>
            <a:ext cx="1729328" cy="4223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Ausbildungsbeauftragte </a:t>
            </a:r>
          </a:p>
          <a:p>
            <a:pPr algn="ctr"/>
            <a:r>
              <a:rPr lang="de-DE" sz="788" b="1" dirty="0">
                <a:solidFill>
                  <a:schemeClr val="tx1"/>
                </a:solidFill>
              </a:rPr>
              <a:t>(LAA, Praktika im Studium)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Rensing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F62EAF31-C884-461F-930F-A8320CD74B7C}"/>
              </a:ext>
            </a:extLst>
          </p:cNvPr>
          <p:cNvSpPr/>
          <p:nvPr/>
        </p:nvSpPr>
        <p:spPr>
          <a:xfrm>
            <a:off x="4939894" y="8391340"/>
            <a:ext cx="1729328" cy="643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Berufswahlorientierung (BO) 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Blum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Engin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Dr. Masberg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Stiens</a:t>
            </a:r>
          </a:p>
          <a:p>
            <a:pPr algn="ctr"/>
            <a:endParaRPr lang="de-DE" sz="788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567A6264-F6B2-4A34-9920-D5C53A4C4B0D}"/>
              </a:ext>
            </a:extLst>
          </p:cNvPr>
          <p:cNvSpPr/>
          <p:nvPr/>
        </p:nvSpPr>
        <p:spPr>
          <a:xfrm>
            <a:off x="4939894" y="9078736"/>
            <a:ext cx="1729328" cy="3136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MINT-Koordination 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Hardes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C360FC19-5AD3-4DE0-BCAC-4D4FD218146A}"/>
              </a:ext>
            </a:extLst>
          </p:cNvPr>
          <p:cNvSpPr/>
          <p:nvPr/>
        </p:nvSpPr>
        <p:spPr>
          <a:xfrm>
            <a:off x="4947271" y="9801426"/>
            <a:ext cx="1729328" cy="3136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 DaZ-Koordination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Gündogan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BEC2A194-75DA-4503-9DE2-5885FEBD15C1}"/>
              </a:ext>
            </a:extLst>
          </p:cNvPr>
          <p:cNvSpPr/>
          <p:nvPr/>
        </p:nvSpPr>
        <p:spPr>
          <a:xfrm>
            <a:off x="6948902" y="9451400"/>
            <a:ext cx="2438498" cy="2977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Übergang von der Grundschule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Engin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FACEFD1F-B92B-4834-9442-51CCCDA8CA45}"/>
              </a:ext>
            </a:extLst>
          </p:cNvPr>
          <p:cNvSpPr/>
          <p:nvPr/>
        </p:nvSpPr>
        <p:spPr>
          <a:xfrm>
            <a:off x="4939894" y="7175518"/>
            <a:ext cx="1729328" cy="11752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 Steuergruppe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Engin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Hardes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Kroll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Müller-Spies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Rensing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Titze-Düchting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Ulbrich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Yilmaz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AD438B23-E22F-4F4D-A0CD-D0251BBE7E1C}"/>
              </a:ext>
            </a:extLst>
          </p:cNvPr>
          <p:cNvSpPr/>
          <p:nvPr/>
        </p:nvSpPr>
        <p:spPr>
          <a:xfrm>
            <a:off x="306149" y="1706883"/>
            <a:ext cx="4329121" cy="1317939"/>
          </a:xfrm>
          <a:prstGeom prst="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endParaRPr lang="de-DE" sz="788" dirty="0">
              <a:solidFill>
                <a:schemeClr val="tx1"/>
              </a:solidFill>
            </a:endParaRP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Deutsch - Frau Daniel/Frau Rensing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Englisch - Frau Kuhlmann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Mathematik - Frau Engin/Frau Yilmaz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Französisch - Frau Makus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Biologie - Frau Titze-Düchting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Chemie – Frau Arslan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Physik – Herr Stiens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Informatik – Frau Scherreiks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Technik - Herr Kopatz</a:t>
            </a:r>
          </a:p>
          <a:p>
            <a:pPr algn="ctr"/>
            <a:endParaRPr lang="de-DE" sz="788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Geschichte - Herr Schröder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Wirtschaft/Politik - Frau Gündogan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Erdkunde - Herr Lam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Sozialwissenschaften - Frau Rensing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Ev./Kath Religion - Frau Müller-Spies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Praktische Philosophie - Frau Engin/Herr Ulbrich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Musik -  Herr Meyke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Kunst - Frau Ketteler-Simon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Sport - Herr Hardes</a:t>
            </a:r>
          </a:p>
          <a:p>
            <a:pPr algn="ctr"/>
            <a:endParaRPr lang="de-DE" sz="788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de-DE" sz="788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63EBE917-802B-40A6-A1B3-1891758B4B73}"/>
              </a:ext>
            </a:extLst>
          </p:cNvPr>
          <p:cNvSpPr/>
          <p:nvPr/>
        </p:nvSpPr>
        <p:spPr>
          <a:xfrm>
            <a:off x="6853518" y="11592000"/>
            <a:ext cx="2656241" cy="1022868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540000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AWO-Nachmittagsbetreuung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E551A0D8-9A45-4FA8-B715-F95CBC296E83}"/>
              </a:ext>
            </a:extLst>
          </p:cNvPr>
          <p:cNvSpPr/>
          <p:nvPr/>
        </p:nvSpPr>
        <p:spPr>
          <a:xfrm>
            <a:off x="4947271" y="10159458"/>
            <a:ext cx="1729328" cy="3136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 Lernstandserhebung (VERA-8)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Makus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0507C80A-53C0-4A64-BF86-FBCAE2371075}"/>
              </a:ext>
            </a:extLst>
          </p:cNvPr>
          <p:cNvSpPr/>
          <p:nvPr/>
        </p:nvSpPr>
        <p:spPr>
          <a:xfrm>
            <a:off x="6934943" y="8094094"/>
            <a:ext cx="2442301" cy="673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Kriseninterventions-Team 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Titze-Düchting, (Frau Kroll), Herr Kroll</a:t>
            </a:r>
            <a:r>
              <a:rPr lang="pt-BR" sz="788" dirty="0">
                <a:solidFill>
                  <a:schemeClr val="tx1"/>
                </a:solidFill>
              </a:rPr>
              <a:t>, </a:t>
            </a:r>
          </a:p>
          <a:p>
            <a:pPr algn="ctr"/>
            <a:r>
              <a:rPr lang="pt-BR" sz="788" dirty="0">
                <a:solidFill>
                  <a:schemeClr val="tx1"/>
                </a:solidFill>
              </a:rPr>
              <a:t>Herr Dr. Masberg, </a:t>
            </a:r>
            <a:r>
              <a:rPr lang="de-DE" sz="788" dirty="0">
                <a:solidFill>
                  <a:schemeClr val="tx1"/>
                </a:solidFill>
              </a:rPr>
              <a:t>Frau </a:t>
            </a:r>
            <a:r>
              <a:rPr lang="pt-BR" sz="788" dirty="0">
                <a:solidFill>
                  <a:schemeClr val="tx1"/>
                </a:solidFill>
              </a:rPr>
              <a:t>Engin, </a:t>
            </a:r>
            <a:r>
              <a:rPr lang="de-DE" sz="788" dirty="0">
                <a:solidFill>
                  <a:schemeClr val="tx1"/>
                </a:solidFill>
              </a:rPr>
              <a:t>Frau</a:t>
            </a:r>
            <a:r>
              <a:rPr lang="pt-BR" sz="788" dirty="0">
                <a:solidFill>
                  <a:schemeClr val="tx1"/>
                </a:solidFill>
              </a:rPr>
              <a:t> Gündogan, </a:t>
            </a:r>
          </a:p>
          <a:p>
            <a:pPr algn="ctr"/>
            <a:r>
              <a:rPr lang="pt-BR" sz="788" dirty="0">
                <a:solidFill>
                  <a:schemeClr val="tx1"/>
                </a:solidFill>
              </a:rPr>
              <a:t>Herr Meurer, </a:t>
            </a:r>
            <a:r>
              <a:rPr lang="de-DE" sz="788" dirty="0">
                <a:solidFill>
                  <a:schemeClr val="tx1"/>
                </a:solidFill>
              </a:rPr>
              <a:t>Frau</a:t>
            </a:r>
            <a:r>
              <a:rPr lang="pt-BR" sz="788" dirty="0">
                <a:solidFill>
                  <a:schemeClr val="tx1"/>
                </a:solidFill>
              </a:rPr>
              <a:t> Memering, </a:t>
            </a:r>
            <a:r>
              <a:rPr lang="de-DE" sz="788" dirty="0">
                <a:solidFill>
                  <a:schemeClr val="tx1"/>
                </a:solidFill>
              </a:rPr>
              <a:t>Frau</a:t>
            </a:r>
            <a:r>
              <a:rPr lang="pt-BR" sz="788" dirty="0">
                <a:solidFill>
                  <a:schemeClr val="tx1"/>
                </a:solidFill>
              </a:rPr>
              <a:t> Perschewski, </a:t>
            </a:r>
          </a:p>
          <a:p>
            <a:pPr algn="ctr"/>
            <a:r>
              <a:rPr lang="pt-BR" sz="788" dirty="0">
                <a:solidFill>
                  <a:schemeClr val="tx1"/>
                </a:solidFill>
              </a:rPr>
              <a:t>Frau Dyba, Herr Droeger</a:t>
            </a:r>
            <a:endParaRPr lang="de-DE" sz="788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C0DBD3D5-871E-4A86-B705-A9070D94A8E0}"/>
              </a:ext>
            </a:extLst>
          </p:cNvPr>
          <p:cNvSpPr/>
          <p:nvPr/>
        </p:nvSpPr>
        <p:spPr>
          <a:xfrm>
            <a:off x="6955758" y="9794139"/>
            <a:ext cx="2431642" cy="2977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Schulchronik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Simon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6DBC3250-85B7-4ACA-8F3C-FD69F4F82F7C}"/>
              </a:ext>
            </a:extLst>
          </p:cNvPr>
          <p:cNvSpPr/>
          <p:nvPr/>
        </p:nvSpPr>
        <p:spPr>
          <a:xfrm>
            <a:off x="168520" y="4486900"/>
            <a:ext cx="2498479" cy="2882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Schulsozialarbeit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Theelke</a:t>
            </a: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B93EDF8-A23F-3E43-2D65-68DF6B759F8C}"/>
              </a:ext>
            </a:extLst>
          </p:cNvPr>
          <p:cNvSpPr/>
          <p:nvPr/>
        </p:nvSpPr>
        <p:spPr>
          <a:xfrm>
            <a:off x="2914422" y="8310772"/>
            <a:ext cx="1729328" cy="3264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Ansprechpartnerin für Gleichstellung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Wunderlich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984B56DF-B913-F006-379B-2EDAFC58AAB9}"/>
              </a:ext>
            </a:extLst>
          </p:cNvPr>
          <p:cNvSpPr/>
          <p:nvPr/>
        </p:nvSpPr>
        <p:spPr>
          <a:xfrm>
            <a:off x="6936392" y="8813611"/>
            <a:ext cx="2440852" cy="42392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BrandschutzhelferInnen 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Kroll, (Frau Kroll), Frau Marks,                                            Frau Titze-Düchting, Frau Wunderlich, </a:t>
            </a:r>
            <a:endParaRPr lang="de-DE" sz="788" b="1" dirty="0">
              <a:solidFill>
                <a:schemeClr val="tx1"/>
              </a:solidFill>
            </a:endParaRP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Weiteres</a:t>
            </a: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E54EDBD0-9454-2F45-750A-1A9E77B5ABED}"/>
              </a:ext>
            </a:extLst>
          </p:cNvPr>
          <p:cNvSpPr/>
          <p:nvPr/>
        </p:nvSpPr>
        <p:spPr>
          <a:xfrm>
            <a:off x="4947271" y="10517490"/>
            <a:ext cx="1729328" cy="3136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 Fortbildungskoordination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Perschewski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EEF3B95B-969D-6D36-652D-378ADFE89819}"/>
              </a:ext>
            </a:extLst>
          </p:cNvPr>
          <p:cNvSpPr/>
          <p:nvPr/>
        </p:nvSpPr>
        <p:spPr>
          <a:xfrm>
            <a:off x="3576049" y="11922456"/>
            <a:ext cx="3032461" cy="26945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Schulverwaltungsassistentin: </a:t>
            </a:r>
            <a:r>
              <a:rPr lang="de-DE" sz="788" dirty="0">
                <a:solidFill>
                  <a:schemeClr val="tx1"/>
                </a:solidFill>
              </a:rPr>
              <a:t>Frau Eisterhues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BF121371-D5A0-4E60-E380-22F80E27C15F}"/>
              </a:ext>
            </a:extLst>
          </p:cNvPr>
          <p:cNvSpPr/>
          <p:nvPr/>
        </p:nvSpPr>
        <p:spPr>
          <a:xfrm>
            <a:off x="153177" y="10534113"/>
            <a:ext cx="2484347" cy="2977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LemaS/Talentförderung 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Kuhlmann, Frau Rensing, Frau Volmer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F1EA63DA-9A2B-F485-801D-EBD54F541804}"/>
              </a:ext>
            </a:extLst>
          </p:cNvPr>
          <p:cNvSpPr/>
          <p:nvPr/>
        </p:nvSpPr>
        <p:spPr>
          <a:xfrm>
            <a:off x="6945900" y="12058240"/>
            <a:ext cx="2483713" cy="26945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88" dirty="0">
                <a:solidFill>
                  <a:schemeClr val="tx1"/>
                </a:solidFill>
              </a:rPr>
              <a:t>Frau Tix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8714B278-311B-DF96-60B2-311C4A1CE351}"/>
              </a:ext>
            </a:extLst>
          </p:cNvPr>
          <p:cNvSpPr/>
          <p:nvPr/>
        </p:nvSpPr>
        <p:spPr>
          <a:xfrm>
            <a:off x="2920812" y="9864490"/>
            <a:ext cx="1729328" cy="3063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Stundenplan 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Dr. Masberg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784AA6E5-EE3C-B9AB-1787-35B14E4D04E8}"/>
              </a:ext>
            </a:extLst>
          </p:cNvPr>
          <p:cNvSpPr/>
          <p:nvPr/>
        </p:nvSpPr>
        <p:spPr>
          <a:xfrm>
            <a:off x="2914422" y="10213366"/>
            <a:ext cx="1729328" cy="3063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Vertretungsplan 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Dr. Masberg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15FA817A-EC4C-34AA-14F2-637CA4636FED}"/>
              </a:ext>
            </a:extLst>
          </p:cNvPr>
          <p:cNvSpPr/>
          <p:nvPr/>
        </p:nvSpPr>
        <p:spPr>
          <a:xfrm>
            <a:off x="6911388" y="6145933"/>
            <a:ext cx="2445055" cy="2977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Medienkonzept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Meyke, Frau Scherreiks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Sicherheit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89541FA2-8D1D-94E0-98BE-D1E33025223D}"/>
              </a:ext>
            </a:extLst>
          </p:cNvPr>
          <p:cNvSpPr/>
          <p:nvPr/>
        </p:nvSpPr>
        <p:spPr>
          <a:xfrm>
            <a:off x="6952330" y="10486112"/>
            <a:ext cx="2431642" cy="2977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Gesunde Schule 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Hardes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ADBBC945-FBFC-61B9-BDE8-2CCE188902F5}"/>
              </a:ext>
            </a:extLst>
          </p:cNvPr>
          <p:cNvSpPr/>
          <p:nvPr/>
        </p:nvSpPr>
        <p:spPr>
          <a:xfrm>
            <a:off x="6952330" y="10143373"/>
            <a:ext cx="2431642" cy="2977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Lern- und Methodenkompetenz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Erbagci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F71F0A11-5F25-543A-0BEA-5E673A0C8624}"/>
              </a:ext>
            </a:extLst>
          </p:cNvPr>
          <p:cNvSpPr/>
          <p:nvPr/>
        </p:nvSpPr>
        <p:spPr>
          <a:xfrm>
            <a:off x="6965817" y="11170593"/>
            <a:ext cx="2431642" cy="2977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Organisation Tag der offenen Tür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Herr Ulbrich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EA63172E-3D51-1A15-CEC0-3D5DF58CDB7E}"/>
              </a:ext>
            </a:extLst>
          </p:cNvPr>
          <p:cNvSpPr/>
          <p:nvPr/>
        </p:nvSpPr>
        <p:spPr>
          <a:xfrm>
            <a:off x="4939894" y="9443106"/>
            <a:ext cx="1729328" cy="3136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 BNE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Kuhlmann, Herr Lam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9925971D-57D7-A1A6-3D55-0867F62672D0}"/>
              </a:ext>
            </a:extLst>
          </p:cNvPr>
          <p:cNvSpPr/>
          <p:nvPr/>
        </p:nvSpPr>
        <p:spPr>
          <a:xfrm>
            <a:off x="6965817" y="10824979"/>
            <a:ext cx="2431642" cy="2977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Demokratiebeauftragte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Gündogan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CDB38A55-2A63-D6B1-F829-71961CCCE869}"/>
              </a:ext>
            </a:extLst>
          </p:cNvPr>
          <p:cNvSpPr/>
          <p:nvPr/>
        </p:nvSpPr>
        <p:spPr>
          <a:xfrm>
            <a:off x="4947271" y="6766878"/>
            <a:ext cx="1729328" cy="3136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788" b="1" dirty="0">
                <a:solidFill>
                  <a:schemeClr val="tx1"/>
                </a:solidFill>
              </a:rPr>
              <a:t>Erprobungsstufenkoordination</a:t>
            </a:r>
          </a:p>
          <a:p>
            <a:pPr algn="ctr"/>
            <a:r>
              <a:rPr lang="de-DE" sz="788" dirty="0">
                <a:solidFill>
                  <a:schemeClr val="tx1"/>
                </a:solidFill>
              </a:rPr>
              <a:t>Frau Engin, Frau Makus</a:t>
            </a:r>
          </a:p>
          <a:p>
            <a:pPr algn="ctr"/>
            <a:endParaRPr lang="de-DE" sz="788" b="1" dirty="0">
              <a:solidFill>
                <a:schemeClr val="tx1"/>
              </a:solidFill>
            </a:endParaRPr>
          </a:p>
          <a:p>
            <a:pPr algn="ctr"/>
            <a:endParaRPr lang="de-DE" sz="788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9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749</Words>
  <Application>Microsoft Office PowerPoint</Application>
  <PresentationFormat>A3-Papier (297 x 420 mm)</PresentationFormat>
  <Paragraphs>273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Hardes</dc:creator>
  <cp:lastModifiedBy>Carolin Titze-Düchting</cp:lastModifiedBy>
  <cp:revision>64</cp:revision>
  <dcterms:created xsi:type="dcterms:W3CDTF">2021-06-05T14:07:20Z</dcterms:created>
  <dcterms:modified xsi:type="dcterms:W3CDTF">2025-03-17T12:26:20Z</dcterms:modified>
</cp:coreProperties>
</file>